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custom-properties" Target="docProps/custom.xml"/><Relationship Id="rId2" Type="http://schemas.openxmlformats.org/officeDocument/2006/relationships/officeDocument" Target="ppt/presentation.xml"/><Relationship Id="rId1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6858000" cx="12192000"/>
  <p:notesSz cx="6858000" cy="9144000"/>
  <p:embeddedFontLst>
    <p:embeddedFont>
      <p:font typeface="Roboto Mon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7" roundtripDataSignature="AMtx7mjNVUJ109uxsXyX2NBLV9aKgjpY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35.xml"/><Relationship Id="rId26" Type="http://schemas.openxmlformats.org/officeDocument/2006/relationships/slide" Target="slides/slide2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34" Type="http://schemas.openxmlformats.org/officeDocument/2006/relationships/slide" Target="slides/slide30.xml"/><Relationship Id="rId21" Type="http://schemas.openxmlformats.org/officeDocument/2006/relationships/slide" Target="slides/slide17.xml"/><Relationship Id="rId50" Type="http://schemas.openxmlformats.org/officeDocument/2006/relationships/slide" Target="slides/slide46.xml"/><Relationship Id="rId55" Type="http://schemas.openxmlformats.org/officeDocument/2006/relationships/font" Target="fonts/RobotoMono-italic.fntdata"/><Relationship Id="rId7" Type="http://schemas.openxmlformats.org/officeDocument/2006/relationships/slide" Target="slides/slide3.xml"/><Relationship Id="rId2" Type="http://schemas.openxmlformats.org/officeDocument/2006/relationships/presProps" Target="presProps.xml"/><Relationship Id="rId29" Type="http://schemas.openxmlformats.org/officeDocument/2006/relationships/slide" Target="slides/slide25.xml"/><Relationship Id="rId16" Type="http://schemas.openxmlformats.org/officeDocument/2006/relationships/slide" Target="slides/slide12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24" Type="http://schemas.openxmlformats.org/officeDocument/2006/relationships/slide" Target="slides/slide20.xml"/><Relationship Id="rId53" Type="http://schemas.openxmlformats.org/officeDocument/2006/relationships/font" Target="fonts/RobotoMono-regular.fntdata"/><Relationship Id="rId11" Type="http://schemas.openxmlformats.org/officeDocument/2006/relationships/slide" Target="slides/slide7.xml"/><Relationship Id="rId58" Type="http://schemas.openxmlformats.org/officeDocument/2006/relationships/customXml" Target="../customXml/item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3" Type="http://schemas.openxmlformats.org/officeDocument/2006/relationships/slide" Target="slides/slide39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56" Type="http://schemas.openxmlformats.org/officeDocument/2006/relationships/font" Target="fonts/RobotoMono-boldItalic.fntdata"/><Relationship Id="rId14" Type="http://schemas.openxmlformats.org/officeDocument/2006/relationships/slide" Target="slides/slide10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1.xml"/><Relationship Id="rId46" Type="http://schemas.openxmlformats.org/officeDocument/2006/relationships/slide" Target="slides/slide42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5" Type="http://schemas.openxmlformats.org/officeDocument/2006/relationships/slide" Target="slides/slide2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59" Type="http://schemas.openxmlformats.org/officeDocument/2006/relationships/customXml" Target="../customXml/item2.xml"/><Relationship Id="rId41" Type="http://schemas.openxmlformats.org/officeDocument/2006/relationships/slide" Target="slides/slide37.xml"/><Relationship Id="rId20" Type="http://schemas.openxmlformats.org/officeDocument/2006/relationships/slide" Target="slides/slide16.xml"/><Relationship Id="rId54" Type="http://schemas.openxmlformats.org/officeDocument/2006/relationships/font" Target="fonts/RobotoMono-bold.fntdata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49" Type="http://schemas.openxmlformats.org/officeDocument/2006/relationships/slide" Target="slides/slide45.xml"/><Relationship Id="rId36" Type="http://schemas.openxmlformats.org/officeDocument/2006/relationships/slide" Target="slides/slide3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57" Type="http://customschemas.google.com/relationships/presentationmetadata" Target="metadata"/><Relationship Id="rId15" Type="http://schemas.openxmlformats.org/officeDocument/2006/relationships/slide" Target="slides/slide11.xml"/><Relationship Id="rId44" Type="http://schemas.openxmlformats.org/officeDocument/2006/relationships/slide" Target="slides/slide40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10" Type="http://schemas.openxmlformats.org/officeDocument/2006/relationships/slide" Target="slides/slide6.xml"/><Relationship Id="rId60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033db07f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g26033db07fd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d5bacaa6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gfd5bacaa6b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033db07f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g26033db07fd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033db07f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g26033db07fd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033db07f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g26033db07fd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033db07f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g26033db07fd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033db07f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g26033db07fd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d5bacaa6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gfd5bacaa6b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033db07f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g26033db07fd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d5bacaa6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gfd5bacaa6b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033db07f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26033db07fd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0f0b8b1c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100f0b8b1c1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0f0b8b1c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g100f0b8b1c1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0f0b8b1c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100f0b8b1c1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0f0b8b1c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100f0b8b1c1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0f0b8b1c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g100f0b8b1c1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0f0b8b1c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g100f0b8b1c1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0f0b8b1c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g100f0b8b1c1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0f0b8b1c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g100f0b8b1c1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0f0b8b1c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g100f0b8b1c1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0f0b8b1c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g100f0b8b1c1_0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0f0b8b1c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g100f0b8b1c1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0f0b8b1c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g100f0b8b1c1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033db07f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g26033db07fd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033db07f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g26033db07fd_0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6033db07f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g26033db07fd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6033db07f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g26033db07fd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6033db07f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g26033db07fd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033db07f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g26033db07fd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6033db07f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g26033db07fd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9a30b448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f9a30b44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033db07f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g26033db07fd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6033db07f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g26033db07fd_0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6033db07f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g26033db07fd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6033db07f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g26033db07fd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6033db07f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3" name="Google Shape;373;g26033db07fd_0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6033db07fd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2" name="Google Shape;382;g26033db07fd_0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033db07f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9" name="Google Shape;389;g26033db07fd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6033db07f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6" name="Google Shape;396;g26033db07fd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d4dab7b0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gfd4dab7b01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d5bacaa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gfd5bacaa6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d5bacaa6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gfd5bacaa6b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d5bacaa6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gfd5bacaa6b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033db07f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g26033db07fd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033db07f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g26033db07fd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22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5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27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28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9"/>
          <p:cNvSpPr txBox="1"/>
          <p:nvPr/>
        </p:nvSpPr>
        <p:spPr>
          <a:xfrm>
            <a:off x="838200" y="88126"/>
            <a:ext cx="12239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Unibuc Robotics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9"/>
          <p:cNvSpPr txBox="1"/>
          <p:nvPr/>
        </p:nvSpPr>
        <p:spPr>
          <a:xfrm>
            <a:off x="10372575" y="88125"/>
            <a:ext cx="98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- 202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9"/>
          <p:cNvSpPr txBox="1"/>
          <p:nvPr/>
        </p:nvSpPr>
        <p:spPr>
          <a:xfrm>
            <a:off x="838199" y="6400412"/>
            <a:ext cx="17417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Robotics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9"/>
          <p:cNvSpPr txBox="1"/>
          <p:nvPr/>
        </p:nvSpPr>
        <p:spPr>
          <a:xfrm>
            <a:off x="10372698" y="6420937"/>
            <a:ext cx="9811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no.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andrei.dumitriu@fmi.unibuc.ro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youtube.com/watch?v=6piP5YuK0Lc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watch?v=6piP5YuK0Lc" TargetMode="External"/><Relationship Id="rId4" Type="http://schemas.openxmlformats.org/officeDocument/2006/relationships/image" Target="../media/image16.gif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youtube.com/watch?v=bcstc1ozczQ" TargetMode="External"/><Relationship Id="rId4" Type="http://schemas.openxmlformats.org/officeDocument/2006/relationships/hyperlink" Target="https://www.youtube.com/results?search_query=persistance+of+vision+holographic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diodes.com/assets/Datasheets/74HC595.pdf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autodesk.com/products/eagle/blog/how-does-ground-work-in-electronics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en.wikipedia.org/wiki/Persistence_of_vision" TargetMode="External"/><Relationship Id="rId4" Type="http://schemas.openxmlformats.org/officeDocument/2006/relationships/hyperlink" Target="https://en.wikipedia.org/wiki/Multiplexing" TargetMode="External"/><Relationship Id="rId9" Type="http://schemas.openxmlformats.org/officeDocument/2006/relationships/hyperlink" Target="https://www.youtube.com/watch?v=fYAlE1u5rno" TargetMode="External"/><Relationship Id="rId5" Type="http://schemas.openxmlformats.org/officeDocument/2006/relationships/hyperlink" Target="https://www.arduino.cc/en/Tutorial/Foundations/ShiftOut" TargetMode="External"/><Relationship Id="rId6" Type="http://schemas.openxmlformats.org/officeDocument/2006/relationships/hyperlink" Target="https://www.arduino.cc/reference/en/language/functions/advanced-io/shiftout/" TargetMode="External"/><Relationship Id="rId7" Type="http://schemas.openxmlformats.org/officeDocument/2006/relationships/hyperlink" Target="https://www.youtube.com/watch?v=Ys2fu4NINrA" TargetMode="External"/><Relationship Id="rId8" Type="http://schemas.openxmlformats.org/officeDocument/2006/relationships/hyperlink" Target="https://www.diodes.com/assets/Datasheets/74HC595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Robotics</a:t>
            </a:r>
            <a:b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US" sz="4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no.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br>
              <a:rPr b="0" lang="en-US" sz="4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88" name="Google Shape;88;p1"/>
          <p:cNvSpPr txBox="1"/>
          <p:nvPr>
            <p:ph idx="1" type="subTitle"/>
          </p:nvPr>
        </p:nvSpPr>
        <p:spPr>
          <a:xfrm>
            <a:off x="1524000" y="3295877"/>
            <a:ext cx="91440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Andrei Dumitriu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andrei.dumitriu@fmi.unibuc.ro</a:t>
            </a:r>
            <a:endParaRPr sz="2000"/>
          </a:p>
        </p:txBody>
      </p:sp>
      <p:sp>
        <p:nvSpPr>
          <p:cNvPr id="89" name="Google Shape;89;p1"/>
          <p:cNvSpPr txBox="1"/>
          <p:nvPr/>
        </p:nvSpPr>
        <p:spPr>
          <a:xfrm>
            <a:off x="3614744" y="4702629"/>
            <a:ext cx="49626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Faculty of Mathematics and Computer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University of Bucharest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033db07fd_0_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4 digit 7 segment display(Common Cathode)</a:t>
            </a:r>
            <a:endParaRPr/>
          </a:p>
        </p:txBody>
      </p:sp>
      <p:sp>
        <p:nvSpPr>
          <p:cNvPr id="149" name="Google Shape;149;g26033db07fd_0_5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0" name="Google Shape;150;g26033db07fd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7" y="2140532"/>
            <a:ext cx="11000982" cy="35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d5bacaa6b_0_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4 digit 7 segment display</a:t>
            </a:r>
            <a:endParaRPr/>
          </a:p>
        </p:txBody>
      </p:sp>
      <p:pic>
        <p:nvPicPr>
          <p:cNvPr id="156" name="Google Shape;156;gfd5bacaa6b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2373" y="1361975"/>
            <a:ext cx="8325376" cy="49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033db07fd_0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4 digit 7 segment display</a:t>
            </a:r>
            <a:endParaRPr/>
          </a:p>
        </p:txBody>
      </p:sp>
      <p:pic>
        <p:nvPicPr>
          <p:cNvPr id="162" name="Google Shape;162;g26033db07fd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2525" y="1690825"/>
            <a:ext cx="8146801" cy="48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033db07fd_0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4 digit 7 segment display</a:t>
            </a:r>
            <a:endParaRPr/>
          </a:p>
        </p:txBody>
      </p:sp>
      <p:pic>
        <p:nvPicPr>
          <p:cNvPr id="168" name="Google Shape;168;g26033db07fd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088" y="1508475"/>
            <a:ext cx="9951825" cy="45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033db07fd_0_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Connections (wrong)</a:t>
            </a:r>
            <a:endParaRPr/>
          </a:p>
        </p:txBody>
      </p:sp>
      <p:pic>
        <p:nvPicPr>
          <p:cNvPr id="174" name="Google Shape;174;g26033db07fd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5125" y="1690825"/>
            <a:ext cx="6970424" cy="48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033db07fd_0_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Connections (wrong)</a:t>
            </a:r>
            <a:endParaRPr b="1"/>
          </a:p>
        </p:txBody>
      </p:sp>
      <p:pic>
        <p:nvPicPr>
          <p:cNvPr id="180" name="Google Shape;180;g26033db07fd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4913" y="1459425"/>
            <a:ext cx="7322166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033db07fd_0_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Connections (correct, but not ideal)</a:t>
            </a:r>
            <a:endParaRPr b="1"/>
          </a:p>
        </p:txBody>
      </p:sp>
      <p:pic>
        <p:nvPicPr>
          <p:cNvPr id="186" name="Google Shape;186;g26033db07fd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1525" y="1548975"/>
            <a:ext cx="8448951" cy="43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d5bacaa6b_0_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How do they work?</a:t>
            </a:r>
            <a:endParaRPr/>
          </a:p>
        </p:txBody>
      </p:sp>
      <p:sp>
        <p:nvSpPr>
          <p:cNvPr id="192" name="Google Shape;192;gfd5bacaa6b_0_2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Multiplexing (muxing)!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The problem is classic: we have more output need than input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This is present everywhere: your display has millions of pixels, but it is not connected to a million wires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solution: transmit bits at different times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https://www.youtube.com/watch?v=6piP5YuK0Lc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033db07fd_0_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How do they work?</a:t>
            </a:r>
            <a:endParaRPr/>
          </a:p>
        </p:txBody>
      </p:sp>
      <p:pic>
        <p:nvPicPr>
          <p:cNvPr id="198" name="Google Shape;198;g26033db07fd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843225"/>
            <a:ext cx="11887204" cy="44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d5bacaa6b_0_1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Optical persistence</a:t>
            </a:r>
            <a:endParaRPr/>
          </a:p>
        </p:txBody>
      </p:sp>
      <p:sp>
        <p:nvSpPr>
          <p:cNvPr id="204" name="Google Shape;204;gfd5bacaa6b_0_125"/>
          <p:cNvSpPr txBox="1"/>
          <p:nvPr>
            <p:ph idx="1" type="body"/>
          </p:nvPr>
        </p:nvSpPr>
        <p:spPr>
          <a:xfrm>
            <a:off x="838200" y="1825625"/>
            <a:ext cx="6029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10000"/>
          </a:bodyPr>
          <a:lstStyle/>
          <a:p>
            <a:pPr indent="-87312" lvl="0" marL="1714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8571"/>
              <a:buChar char="•"/>
            </a:pPr>
            <a:r>
              <a:rPr lang="en-US"/>
              <a:t>We take advantage of the fact that our eyes are rather “slow”</a:t>
            </a:r>
            <a:endParaRPr/>
          </a:p>
          <a:p>
            <a:pPr indent="-87312" lvl="0" marL="1714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8571"/>
              <a:buChar char="•"/>
            </a:pPr>
            <a:r>
              <a:rPr lang="en-US"/>
              <a:t>If we turn a LED ON and OFF faster than our eyes can “see”, then it will appear to us to be always on, with an averaged light intensity</a:t>
            </a:r>
            <a:endParaRPr/>
          </a:p>
          <a:p>
            <a:pPr indent="-87312" lvl="0" marL="1714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8571"/>
              <a:buChar char="•"/>
            </a:pPr>
            <a:r>
              <a:rPr lang="en-US"/>
              <a:t>This is also how we create analog light output values on digital pins</a:t>
            </a:r>
            <a:endParaRPr/>
          </a:p>
          <a:p>
            <a:pPr indent="-87312" lvl="0" marL="1714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8571"/>
              <a:buChar char="•"/>
            </a:pPr>
            <a:r>
              <a:rPr lang="en-US"/>
              <a:t>The flicker fusion rate is about 30Hz (emphasys on the about)</a:t>
            </a:r>
            <a:endParaRPr/>
          </a:p>
          <a:p>
            <a:pPr indent="-87312" lvl="0" marL="1714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8571"/>
              <a:buChar char="•"/>
            </a:pPr>
            <a:r>
              <a:rPr lang="en-US"/>
              <a:t>FYI: old movies with 24Hz used to repeat each frame 3 times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2856"/>
              <a:buNone/>
            </a:pPr>
            <a:r>
              <a:t/>
            </a:r>
            <a:endParaRPr/>
          </a:p>
          <a:p>
            <a:pPr indent="-87312" lvl="0" marL="1714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8571"/>
              <a:buChar char="•"/>
            </a:pPr>
            <a:r>
              <a:rPr lang="en-US"/>
              <a:t>When we have many lights, we don’t need to turn all of them all at once. Since we have 8 x 4, we can turn each 8 lights at a time.</a:t>
            </a:r>
            <a:endParaRPr/>
          </a:p>
          <a:p>
            <a:pPr indent="-87312" lvl="0" marL="1714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8571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https://www.youtube.com/watch?v=6piP5YuK0Lc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205" name="Google Shape;205;gfd5bacaa6b_0_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9050" y="1763725"/>
            <a:ext cx="41814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fd5bacaa6b_0_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0188" y="3511775"/>
            <a:ext cx="2859200" cy="245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Today’s plan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Robochallenge &amp; co.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Getting started</a:t>
            </a:r>
            <a:endParaRPr/>
          </a:p>
          <a:p>
            <a:pPr indent="-4064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Homework &amp; Questions</a:t>
            </a:r>
            <a:endParaRPr/>
          </a:p>
          <a:p>
            <a:pPr indent="-4064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Short recap from last lab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4 digit 7 segment displays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Integrated Circuits: shift register 74HC595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033db07fd_0_7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Optical persistence (some examples)</a:t>
            </a:r>
            <a:endParaRPr/>
          </a:p>
        </p:txBody>
      </p:sp>
      <p:sp>
        <p:nvSpPr>
          <p:cNvPr id="212" name="Google Shape;212;g26033db07fd_0_70"/>
          <p:cNvSpPr txBox="1"/>
          <p:nvPr>
            <p:ph idx="1" type="body"/>
          </p:nvPr>
        </p:nvSpPr>
        <p:spPr>
          <a:xfrm>
            <a:off x="838200" y="1825625"/>
            <a:ext cx="10437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https://www.youtube.com/watch?v=bcstc1ozczQ</a:t>
            </a:r>
            <a:r>
              <a:rPr lang="en-US"/>
              <a:t>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https://www.youtube.com/results?search_query=persistance+of+vision+holographic</a:t>
            </a:r>
            <a:r>
              <a:rPr lang="en-US"/>
              <a:t>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0f0b8b1c1_0_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Meet 74HC595</a:t>
            </a:r>
            <a:endParaRPr b="1"/>
          </a:p>
        </p:txBody>
      </p:sp>
      <p:sp>
        <p:nvSpPr>
          <p:cNvPr id="218" name="Google Shape;218;g100f0b8b1c1_0_31"/>
          <p:cNvSpPr txBox="1"/>
          <p:nvPr>
            <p:ph idx="1" type="body"/>
          </p:nvPr>
        </p:nvSpPr>
        <p:spPr>
          <a:xfrm>
            <a:off x="838200" y="1825625"/>
            <a:ext cx="7240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https://www.diodes.com/assets/Datasheets/74HC595.pdf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datasheet refers to the 74HC595 as an "8-bit serial-in, serial or parallel-out </a:t>
            </a:r>
            <a:r>
              <a:rPr b="1" lang="en-US"/>
              <a:t>shift register</a:t>
            </a:r>
            <a:r>
              <a:rPr lang="en-US"/>
              <a:t> with output latches; 3-state."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What’s that?</a:t>
            </a:r>
            <a:endParaRPr/>
          </a:p>
        </p:txBody>
      </p:sp>
      <p:pic>
        <p:nvPicPr>
          <p:cNvPr id="219" name="Google Shape;219;g100f0b8b1c1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9563" y="1690825"/>
            <a:ext cx="3324225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00f0b8b1c1_0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7700" y="4512300"/>
            <a:ext cx="2827975" cy="21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0f0b8b1c1_0_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Shift registers</a:t>
            </a:r>
            <a:endParaRPr b="1"/>
          </a:p>
        </p:txBody>
      </p:sp>
      <p:sp>
        <p:nvSpPr>
          <p:cNvPr id="226" name="Google Shape;226;g100f0b8b1c1_0_41"/>
          <p:cNvSpPr txBox="1"/>
          <p:nvPr>
            <p:ph idx="1" type="body"/>
          </p:nvPr>
        </p:nvSpPr>
        <p:spPr>
          <a:xfrm>
            <a:off x="838200" y="1825625"/>
            <a:ext cx="7240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It’s a sequential logic circuit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Used for storage or transfer of binary data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Can convert from serial to parallel data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Can be used for data communications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Used as memory or buffer stages within other chips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For our use case, they allow us to use less pins in an Arduino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We’ll be calling it simply a </a:t>
            </a:r>
            <a:r>
              <a:rPr b="1" lang="en-US"/>
              <a:t>shift register</a:t>
            </a:r>
            <a:endParaRPr b="1"/>
          </a:p>
        </p:txBody>
      </p:sp>
      <p:pic>
        <p:nvPicPr>
          <p:cNvPr id="227" name="Google Shape;227;g100f0b8b1c1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63" y="1690825"/>
            <a:ext cx="3324225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00f0b8b1c1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7700" y="4512300"/>
            <a:ext cx="2827975" cy="21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0f0b8b1c1_0_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Shift Registers</a:t>
            </a:r>
            <a:endParaRPr b="1"/>
          </a:p>
        </p:txBody>
      </p:sp>
      <p:sp>
        <p:nvSpPr>
          <p:cNvPr id="234" name="Google Shape;234;g100f0b8b1c1_0_48"/>
          <p:cNvSpPr txBox="1"/>
          <p:nvPr>
            <p:ph idx="1" type="body"/>
          </p:nvPr>
        </p:nvSpPr>
        <p:spPr>
          <a:xfrm>
            <a:off x="838200" y="1825625"/>
            <a:ext cx="7240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There are 4 types of shift registers: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SIPO -&gt; </a:t>
            </a:r>
            <a:r>
              <a:rPr b="1" lang="en-US"/>
              <a:t>S</a:t>
            </a:r>
            <a:r>
              <a:rPr lang="en-US"/>
              <a:t>erial</a:t>
            </a:r>
            <a:r>
              <a:rPr b="1" lang="en-US"/>
              <a:t> I</a:t>
            </a:r>
            <a:r>
              <a:rPr lang="en-US"/>
              <a:t>n </a:t>
            </a:r>
            <a:r>
              <a:rPr b="1" lang="en-US"/>
              <a:t>P</a:t>
            </a:r>
            <a:r>
              <a:rPr lang="en-US"/>
              <a:t>arallel </a:t>
            </a:r>
            <a:r>
              <a:rPr b="1" lang="en-US"/>
              <a:t>O</a:t>
            </a:r>
            <a:r>
              <a:rPr lang="en-US"/>
              <a:t>ut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PISO -&gt; </a:t>
            </a:r>
            <a:r>
              <a:rPr b="1" lang="en-US"/>
              <a:t>P</a:t>
            </a:r>
            <a:r>
              <a:rPr lang="en-US"/>
              <a:t>arallel </a:t>
            </a:r>
            <a:r>
              <a:rPr b="1" lang="en-US"/>
              <a:t>I</a:t>
            </a:r>
            <a:r>
              <a:rPr lang="en-US"/>
              <a:t>n </a:t>
            </a:r>
            <a:r>
              <a:rPr b="1" lang="en-US"/>
              <a:t>S</a:t>
            </a:r>
            <a:r>
              <a:rPr lang="en-US"/>
              <a:t>erial </a:t>
            </a:r>
            <a:r>
              <a:rPr b="1" lang="en-US"/>
              <a:t>O</a:t>
            </a:r>
            <a:r>
              <a:rPr lang="en-US"/>
              <a:t>ut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PIPO -&gt; </a:t>
            </a:r>
            <a:r>
              <a:rPr b="1" lang="en-US"/>
              <a:t>P</a:t>
            </a:r>
            <a:r>
              <a:rPr lang="en-US"/>
              <a:t>arallel </a:t>
            </a:r>
            <a:r>
              <a:rPr b="1" lang="en-US"/>
              <a:t>I</a:t>
            </a:r>
            <a:r>
              <a:rPr lang="en-US"/>
              <a:t>n </a:t>
            </a:r>
            <a:r>
              <a:rPr b="1" lang="en-US"/>
              <a:t>P</a:t>
            </a:r>
            <a:r>
              <a:rPr lang="en-US"/>
              <a:t>arallel </a:t>
            </a:r>
            <a:r>
              <a:rPr b="1" lang="en-US"/>
              <a:t>O</a:t>
            </a:r>
            <a:r>
              <a:rPr lang="en-US"/>
              <a:t>ut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SISO -&gt; </a:t>
            </a:r>
            <a:r>
              <a:rPr b="1" lang="en-US"/>
              <a:t>S</a:t>
            </a:r>
            <a:r>
              <a:rPr lang="en-US"/>
              <a:t>erial </a:t>
            </a:r>
            <a:r>
              <a:rPr b="1" lang="en-US"/>
              <a:t>I</a:t>
            </a:r>
            <a:r>
              <a:rPr lang="en-US"/>
              <a:t>n </a:t>
            </a:r>
            <a:r>
              <a:rPr b="1" lang="en-US"/>
              <a:t>S</a:t>
            </a:r>
            <a:r>
              <a:rPr lang="en-US"/>
              <a:t>erial </a:t>
            </a:r>
            <a:r>
              <a:rPr b="1" lang="en-US"/>
              <a:t>O</a:t>
            </a:r>
            <a:r>
              <a:rPr lang="en-US"/>
              <a:t>ut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0f0b8b1c1_0_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Shift Registers</a:t>
            </a:r>
            <a:endParaRPr b="1"/>
          </a:p>
        </p:txBody>
      </p:sp>
      <p:sp>
        <p:nvSpPr>
          <p:cNvPr id="240" name="Google Shape;240;g100f0b8b1c1_0_55"/>
          <p:cNvSpPr txBox="1"/>
          <p:nvPr>
            <p:ph idx="1" type="body"/>
          </p:nvPr>
        </p:nvSpPr>
        <p:spPr>
          <a:xfrm>
            <a:off x="838200" y="1825625"/>
            <a:ext cx="7240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There are 4 types of shift registers: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SIPO -&gt; </a:t>
            </a:r>
            <a:r>
              <a:rPr b="1" lang="en-US"/>
              <a:t>S</a:t>
            </a:r>
            <a:r>
              <a:rPr lang="en-US"/>
              <a:t>erial</a:t>
            </a:r>
            <a:r>
              <a:rPr b="1" lang="en-US"/>
              <a:t> I</a:t>
            </a:r>
            <a:r>
              <a:rPr lang="en-US"/>
              <a:t>n </a:t>
            </a:r>
            <a:r>
              <a:rPr b="1" lang="en-US"/>
              <a:t>P</a:t>
            </a:r>
            <a:r>
              <a:rPr lang="en-US"/>
              <a:t>arallel </a:t>
            </a:r>
            <a:r>
              <a:rPr b="1" lang="en-US"/>
              <a:t>O</a:t>
            </a:r>
            <a:r>
              <a:rPr lang="en-US"/>
              <a:t>ut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1" name="Google Shape;241;g100f0b8b1c1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575" y="3019100"/>
            <a:ext cx="76390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0f0b8b1c1_0_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Shift Registers</a:t>
            </a:r>
            <a:endParaRPr b="1"/>
          </a:p>
        </p:txBody>
      </p:sp>
      <p:sp>
        <p:nvSpPr>
          <p:cNvPr id="247" name="Google Shape;247;g100f0b8b1c1_0_62"/>
          <p:cNvSpPr txBox="1"/>
          <p:nvPr>
            <p:ph idx="1" type="body"/>
          </p:nvPr>
        </p:nvSpPr>
        <p:spPr>
          <a:xfrm>
            <a:off x="838200" y="1825625"/>
            <a:ext cx="7240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There are 4 types of shift registers: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SIPO -&gt; </a:t>
            </a:r>
            <a:r>
              <a:rPr b="1" lang="en-US"/>
              <a:t>S</a:t>
            </a:r>
            <a:r>
              <a:rPr lang="en-US"/>
              <a:t>erial</a:t>
            </a:r>
            <a:r>
              <a:rPr b="1" lang="en-US"/>
              <a:t> I</a:t>
            </a:r>
            <a:r>
              <a:rPr lang="en-US"/>
              <a:t>n </a:t>
            </a:r>
            <a:r>
              <a:rPr b="1" lang="en-US"/>
              <a:t>P</a:t>
            </a:r>
            <a:r>
              <a:rPr lang="en-US"/>
              <a:t>arallel </a:t>
            </a:r>
            <a:r>
              <a:rPr b="1" lang="en-US"/>
              <a:t>O</a:t>
            </a:r>
            <a:r>
              <a:rPr lang="en-US"/>
              <a:t>ut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PISO -&gt; </a:t>
            </a:r>
            <a:r>
              <a:rPr b="1" lang="en-US"/>
              <a:t>P</a:t>
            </a:r>
            <a:r>
              <a:rPr lang="en-US"/>
              <a:t>arallel </a:t>
            </a:r>
            <a:r>
              <a:rPr b="1" lang="en-US"/>
              <a:t>I</a:t>
            </a:r>
            <a:r>
              <a:rPr lang="en-US"/>
              <a:t>n </a:t>
            </a:r>
            <a:r>
              <a:rPr b="1" lang="en-US"/>
              <a:t>S</a:t>
            </a:r>
            <a:r>
              <a:rPr lang="en-US"/>
              <a:t>erial </a:t>
            </a:r>
            <a:r>
              <a:rPr b="1" lang="en-US"/>
              <a:t>O</a:t>
            </a:r>
            <a:r>
              <a:rPr lang="en-US"/>
              <a:t>ut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8" name="Google Shape;248;g100f0b8b1c1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239363"/>
            <a:ext cx="680085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0f0b8b1c1_0_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Shift Registers</a:t>
            </a:r>
            <a:endParaRPr b="1"/>
          </a:p>
        </p:txBody>
      </p:sp>
      <p:sp>
        <p:nvSpPr>
          <p:cNvPr id="254" name="Google Shape;254;g100f0b8b1c1_0_69"/>
          <p:cNvSpPr txBox="1"/>
          <p:nvPr>
            <p:ph idx="1" type="body"/>
          </p:nvPr>
        </p:nvSpPr>
        <p:spPr>
          <a:xfrm>
            <a:off x="838200" y="1825625"/>
            <a:ext cx="7240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There are 4 types of shift registers: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SIPO -&gt; </a:t>
            </a:r>
            <a:r>
              <a:rPr b="1" lang="en-US"/>
              <a:t>S</a:t>
            </a:r>
            <a:r>
              <a:rPr lang="en-US"/>
              <a:t>erial</a:t>
            </a:r>
            <a:r>
              <a:rPr b="1" lang="en-US"/>
              <a:t> I</a:t>
            </a:r>
            <a:r>
              <a:rPr lang="en-US"/>
              <a:t>n </a:t>
            </a:r>
            <a:r>
              <a:rPr b="1" lang="en-US"/>
              <a:t>P</a:t>
            </a:r>
            <a:r>
              <a:rPr lang="en-US"/>
              <a:t>arallel </a:t>
            </a:r>
            <a:r>
              <a:rPr b="1" lang="en-US"/>
              <a:t>O</a:t>
            </a:r>
            <a:r>
              <a:rPr lang="en-US"/>
              <a:t>ut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PISO -&gt; </a:t>
            </a:r>
            <a:r>
              <a:rPr b="1" lang="en-US"/>
              <a:t>P</a:t>
            </a:r>
            <a:r>
              <a:rPr lang="en-US"/>
              <a:t>arallel </a:t>
            </a:r>
            <a:r>
              <a:rPr b="1" lang="en-US"/>
              <a:t>I</a:t>
            </a:r>
            <a:r>
              <a:rPr lang="en-US"/>
              <a:t>n </a:t>
            </a:r>
            <a:r>
              <a:rPr b="1" lang="en-US"/>
              <a:t>S</a:t>
            </a:r>
            <a:r>
              <a:rPr lang="en-US"/>
              <a:t>erial </a:t>
            </a:r>
            <a:r>
              <a:rPr b="1" lang="en-US"/>
              <a:t>O</a:t>
            </a:r>
            <a:r>
              <a:rPr lang="en-US"/>
              <a:t>ut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PIPO -&gt; </a:t>
            </a:r>
            <a:r>
              <a:rPr b="1" lang="en-US"/>
              <a:t>P</a:t>
            </a:r>
            <a:r>
              <a:rPr lang="en-US"/>
              <a:t>arallel </a:t>
            </a:r>
            <a:r>
              <a:rPr b="1" lang="en-US"/>
              <a:t>I</a:t>
            </a:r>
            <a:r>
              <a:rPr lang="en-US"/>
              <a:t>n </a:t>
            </a:r>
            <a:r>
              <a:rPr b="1" lang="en-US"/>
              <a:t>P</a:t>
            </a:r>
            <a:r>
              <a:rPr lang="en-US"/>
              <a:t>arallel </a:t>
            </a:r>
            <a:r>
              <a:rPr b="1" lang="en-US"/>
              <a:t>O</a:t>
            </a:r>
            <a:r>
              <a:rPr lang="en-US"/>
              <a:t>ut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5" name="Google Shape;255;g100f0b8b1c1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900" y="2256350"/>
            <a:ext cx="3808201" cy="3195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0f0b8b1c1_0_7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Shift Registers</a:t>
            </a:r>
            <a:endParaRPr b="1"/>
          </a:p>
        </p:txBody>
      </p:sp>
      <p:sp>
        <p:nvSpPr>
          <p:cNvPr id="261" name="Google Shape;261;g100f0b8b1c1_0_76"/>
          <p:cNvSpPr txBox="1"/>
          <p:nvPr>
            <p:ph idx="1" type="body"/>
          </p:nvPr>
        </p:nvSpPr>
        <p:spPr>
          <a:xfrm>
            <a:off x="838200" y="1825625"/>
            <a:ext cx="7240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There are 4 types of shift registers: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SIPO -&gt; </a:t>
            </a:r>
            <a:r>
              <a:rPr b="1" lang="en-US"/>
              <a:t>S</a:t>
            </a:r>
            <a:r>
              <a:rPr lang="en-US"/>
              <a:t>erial</a:t>
            </a:r>
            <a:r>
              <a:rPr b="1" lang="en-US"/>
              <a:t> I</a:t>
            </a:r>
            <a:r>
              <a:rPr lang="en-US"/>
              <a:t>n </a:t>
            </a:r>
            <a:r>
              <a:rPr b="1" lang="en-US"/>
              <a:t>P</a:t>
            </a:r>
            <a:r>
              <a:rPr lang="en-US"/>
              <a:t>arallel </a:t>
            </a:r>
            <a:r>
              <a:rPr b="1" lang="en-US"/>
              <a:t>O</a:t>
            </a:r>
            <a:r>
              <a:rPr lang="en-US"/>
              <a:t>ut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PISO -&gt; </a:t>
            </a:r>
            <a:r>
              <a:rPr b="1" lang="en-US"/>
              <a:t>P</a:t>
            </a:r>
            <a:r>
              <a:rPr lang="en-US"/>
              <a:t>arallel </a:t>
            </a:r>
            <a:r>
              <a:rPr b="1" lang="en-US"/>
              <a:t>I</a:t>
            </a:r>
            <a:r>
              <a:rPr lang="en-US"/>
              <a:t>n </a:t>
            </a:r>
            <a:r>
              <a:rPr b="1" lang="en-US"/>
              <a:t>S</a:t>
            </a:r>
            <a:r>
              <a:rPr lang="en-US"/>
              <a:t>erial </a:t>
            </a:r>
            <a:r>
              <a:rPr b="1" lang="en-US"/>
              <a:t>O</a:t>
            </a:r>
            <a:r>
              <a:rPr lang="en-US"/>
              <a:t>ut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PIPO -&gt; </a:t>
            </a:r>
            <a:r>
              <a:rPr b="1" lang="en-US"/>
              <a:t>P</a:t>
            </a:r>
            <a:r>
              <a:rPr lang="en-US"/>
              <a:t>arallel </a:t>
            </a:r>
            <a:r>
              <a:rPr b="1" lang="en-US"/>
              <a:t>I</a:t>
            </a:r>
            <a:r>
              <a:rPr lang="en-US"/>
              <a:t>n </a:t>
            </a:r>
            <a:r>
              <a:rPr b="1" lang="en-US"/>
              <a:t>P</a:t>
            </a:r>
            <a:r>
              <a:rPr lang="en-US"/>
              <a:t>arallel </a:t>
            </a:r>
            <a:r>
              <a:rPr b="1" lang="en-US"/>
              <a:t>O</a:t>
            </a:r>
            <a:r>
              <a:rPr lang="en-US"/>
              <a:t>ut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SISO -&gt; </a:t>
            </a:r>
            <a:r>
              <a:rPr b="1" lang="en-US"/>
              <a:t>S</a:t>
            </a:r>
            <a:r>
              <a:rPr lang="en-US"/>
              <a:t>erial </a:t>
            </a:r>
            <a:r>
              <a:rPr b="1" lang="en-US"/>
              <a:t>I</a:t>
            </a:r>
            <a:r>
              <a:rPr lang="en-US"/>
              <a:t>n </a:t>
            </a:r>
            <a:r>
              <a:rPr b="1" lang="en-US"/>
              <a:t>S</a:t>
            </a:r>
            <a:r>
              <a:rPr lang="en-US"/>
              <a:t>erial </a:t>
            </a:r>
            <a:r>
              <a:rPr b="1" lang="en-US"/>
              <a:t>O</a:t>
            </a:r>
            <a:r>
              <a:rPr lang="en-US"/>
              <a:t>ut</a:t>
            </a:r>
            <a:endParaRPr/>
          </a:p>
        </p:txBody>
      </p:sp>
      <p:pic>
        <p:nvPicPr>
          <p:cNvPr id="262" name="Google Shape;262;g100f0b8b1c1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88" y="4371338"/>
            <a:ext cx="862012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0f0b8b1c1_0_8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Shift Registers</a:t>
            </a:r>
            <a:endParaRPr b="1"/>
          </a:p>
        </p:txBody>
      </p:sp>
      <p:sp>
        <p:nvSpPr>
          <p:cNvPr id="268" name="Google Shape;268;g100f0b8b1c1_0_83"/>
          <p:cNvSpPr txBox="1"/>
          <p:nvPr>
            <p:ph idx="1" type="body"/>
          </p:nvPr>
        </p:nvSpPr>
        <p:spPr>
          <a:xfrm>
            <a:off x="838200" y="1825625"/>
            <a:ext cx="7240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There are 4 types of shift registers: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SIPO -&gt; </a:t>
            </a:r>
            <a:r>
              <a:rPr b="1" lang="en-US"/>
              <a:t>S</a:t>
            </a:r>
            <a:r>
              <a:rPr lang="en-US"/>
              <a:t>erial</a:t>
            </a:r>
            <a:r>
              <a:rPr b="1" lang="en-US"/>
              <a:t> I</a:t>
            </a:r>
            <a:r>
              <a:rPr lang="en-US"/>
              <a:t>n </a:t>
            </a:r>
            <a:r>
              <a:rPr b="1" lang="en-US"/>
              <a:t>P</a:t>
            </a:r>
            <a:r>
              <a:rPr lang="en-US"/>
              <a:t>arallel </a:t>
            </a:r>
            <a:r>
              <a:rPr b="1" lang="en-US"/>
              <a:t>O</a:t>
            </a:r>
            <a:r>
              <a:rPr lang="en-US"/>
              <a:t>ut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PISO -&gt; </a:t>
            </a:r>
            <a:r>
              <a:rPr b="1" lang="en-US"/>
              <a:t>P</a:t>
            </a:r>
            <a:r>
              <a:rPr lang="en-US"/>
              <a:t>arallel </a:t>
            </a:r>
            <a:r>
              <a:rPr b="1" lang="en-US"/>
              <a:t>I</a:t>
            </a:r>
            <a:r>
              <a:rPr lang="en-US"/>
              <a:t>n </a:t>
            </a:r>
            <a:r>
              <a:rPr b="1" lang="en-US"/>
              <a:t>S</a:t>
            </a:r>
            <a:r>
              <a:rPr lang="en-US"/>
              <a:t>erial </a:t>
            </a:r>
            <a:r>
              <a:rPr b="1" lang="en-US"/>
              <a:t>O</a:t>
            </a:r>
            <a:r>
              <a:rPr lang="en-US"/>
              <a:t>ut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PIPO -&gt; </a:t>
            </a:r>
            <a:r>
              <a:rPr b="1" lang="en-US"/>
              <a:t>P</a:t>
            </a:r>
            <a:r>
              <a:rPr lang="en-US"/>
              <a:t>arallel </a:t>
            </a:r>
            <a:r>
              <a:rPr b="1" lang="en-US"/>
              <a:t>I</a:t>
            </a:r>
            <a:r>
              <a:rPr lang="en-US"/>
              <a:t>n </a:t>
            </a:r>
            <a:r>
              <a:rPr b="1" lang="en-US"/>
              <a:t>P</a:t>
            </a:r>
            <a:r>
              <a:rPr lang="en-US"/>
              <a:t>arallel </a:t>
            </a:r>
            <a:r>
              <a:rPr b="1" lang="en-US"/>
              <a:t>O</a:t>
            </a:r>
            <a:r>
              <a:rPr lang="en-US"/>
              <a:t>ut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SISO -&gt; </a:t>
            </a:r>
            <a:r>
              <a:rPr b="1" lang="en-US"/>
              <a:t>S</a:t>
            </a:r>
            <a:r>
              <a:rPr lang="en-US"/>
              <a:t>erial </a:t>
            </a:r>
            <a:r>
              <a:rPr b="1" lang="en-US"/>
              <a:t>I</a:t>
            </a:r>
            <a:r>
              <a:rPr lang="en-US"/>
              <a:t>n </a:t>
            </a:r>
            <a:r>
              <a:rPr b="1" lang="en-US"/>
              <a:t>S</a:t>
            </a:r>
            <a:r>
              <a:rPr lang="en-US"/>
              <a:t>erial </a:t>
            </a:r>
            <a:r>
              <a:rPr b="1" lang="en-US"/>
              <a:t>O</a:t>
            </a:r>
            <a:r>
              <a:rPr lang="en-US"/>
              <a:t>ut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While an easier case can be made for SIPO and PISO (which one is it, tho’?), PIPO and SISO can seem quite useless. What are their use cases?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0f0b8b1c1_0_8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Shift Registers</a:t>
            </a:r>
            <a:endParaRPr b="1"/>
          </a:p>
        </p:txBody>
      </p:sp>
      <p:sp>
        <p:nvSpPr>
          <p:cNvPr id="274" name="Google Shape;274;g100f0b8b1c1_0_89"/>
          <p:cNvSpPr txBox="1"/>
          <p:nvPr>
            <p:ph idx="1" type="body"/>
          </p:nvPr>
        </p:nvSpPr>
        <p:spPr>
          <a:xfrm>
            <a:off x="838200" y="1825625"/>
            <a:ext cx="10555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Most popular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SIPO, which can expand the number of a microcontroller outputs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PISO, which can expand the number of a microcontroller inputs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PIPO and SISO are used for data storage and data buffering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Arduino Uno board</a:t>
            </a:r>
            <a:endParaRPr/>
          </a:p>
        </p:txBody>
      </p:sp>
      <p:pic>
        <p:nvPicPr>
          <p:cNvPr descr="https://lh4.googleusercontent.com/iT0QYXxrvUYg9uuFgGSBAZnELCUPUu1wR3W0E6K7NZ2y0m5PYYvH6tDyL02gfbry7HldGCU-gB_pLoONu74T2NktAJjkDWvs9Upd6qvU_C_axCOekbaQPFaOMPY1y8JAnXwuelHd" id="101" name="Google Shape;101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0596" y="1600201"/>
            <a:ext cx="5370809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0f0b8b1c1_0_9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Shift Registers</a:t>
            </a:r>
            <a:endParaRPr b="1"/>
          </a:p>
        </p:txBody>
      </p:sp>
      <p:sp>
        <p:nvSpPr>
          <p:cNvPr id="280" name="Google Shape;280;g100f0b8b1c1_0_94"/>
          <p:cNvSpPr txBox="1"/>
          <p:nvPr>
            <p:ph idx="1" type="body"/>
          </p:nvPr>
        </p:nvSpPr>
        <p:spPr>
          <a:xfrm>
            <a:off x="838200" y="1825625"/>
            <a:ext cx="10555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Most popular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Arduino can use the SPI library and the SPI pins for control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But can also use any other pins (which we will most likely do)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0f0b8b1c1_0_9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Back to 74HC595</a:t>
            </a:r>
            <a:endParaRPr b="1"/>
          </a:p>
        </p:txBody>
      </p:sp>
      <p:sp>
        <p:nvSpPr>
          <p:cNvPr id="286" name="Google Shape;286;g100f0b8b1c1_0_99"/>
          <p:cNvSpPr txBox="1"/>
          <p:nvPr>
            <p:ph idx="1" type="body"/>
          </p:nvPr>
        </p:nvSpPr>
        <p:spPr>
          <a:xfrm>
            <a:off x="838200" y="1825625"/>
            <a:ext cx="7240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8-stage serial shift register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3 state output: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HIGH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LOW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high-impedance state (effectively disconnecting it from the circuit)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data is placed in a storage register. This is what appears on the output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serial input </a:t>
            </a:r>
            <a:r>
              <a:rPr b="1" lang="en-US"/>
              <a:t>and </a:t>
            </a:r>
            <a:r>
              <a:rPr lang="en-US"/>
              <a:t>output for cascading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7" name="Google Shape;287;g100f0b8b1c1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63" y="1690825"/>
            <a:ext cx="3324225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100f0b8b1c1_0_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7700" y="4512300"/>
            <a:ext cx="2827975" cy="21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0f0b8b1c1_0_10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Back to 74HC595</a:t>
            </a:r>
            <a:endParaRPr b="1"/>
          </a:p>
        </p:txBody>
      </p:sp>
      <p:sp>
        <p:nvSpPr>
          <p:cNvPr id="294" name="Google Shape;294;g100f0b8b1c1_0_106"/>
          <p:cNvSpPr txBox="1"/>
          <p:nvPr>
            <p:ph idx="1" type="body"/>
          </p:nvPr>
        </p:nvSpPr>
        <p:spPr>
          <a:xfrm>
            <a:off x="838200" y="1825625"/>
            <a:ext cx="7240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5" name="Google Shape;295;g100f0b8b1c1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63" y="1690825"/>
            <a:ext cx="3324225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00f0b8b1c1_0_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7700" y="4512300"/>
            <a:ext cx="2827975" cy="21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100f0b8b1c1_0_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450" y="1372050"/>
            <a:ext cx="10887075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033db07fd_0_1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How does it work?</a:t>
            </a:r>
            <a:endParaRPr b="1"/>
          </a:p>
        </p:txBody>
      </p:sp>
      <p:pic>
        <p:nvPicPr>
          <p:cNvPr id="303" name="Google Shape;303;g26033db07fd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1450" y="1344300"/>
            <a:ext cx="10048584" cy="486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033db07fd_0_9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How does it work?</a:t>
            </a:r>
            <a:endParaRPr b="1"/>
          </a:p>
        </p:txBody>
      </p:sp>
      <p:pic>
        <p:nvPicPr>
          <p:cNvPr id="309" name="Google Shape;309;g26033db07fd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3225" y="1369850"/>
            <a:ext cx="6210124" cy="517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6033db07fd_0_8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How does it work?</a:t>
            </a:r>
            <a:endParaRPr b="1"/>
          </a:p>
        </p:txBody>
      </p:sp>
      <p:pic>
        <p:nvPicPr>
          <p:cNvPr id="315" name="Google Shape;315;g26033db07fd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7050" y="1236875"/>
            <a:ext cx="7932525" cy="502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6033db07fd_0_8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How does it work?</a:t>
            </a:r>
            <a:endParaRPr b="1"/>
          </a:p>
        </p:txBody>
      </p:sp>
      <p:pic>
        <p:nvPicPr>
          <p:cNvPr id="321" name="Google Shape;321;g26033db07fd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843225"/>
            <a:ext cx="11887200" cy="4302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6033db07fd_0_10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How does it work?</a:t>
            </a:r>
            <a:endParaRPr b="1"/>
          </a:p>
        </p:txBody>
      </p:sp>
      <p:pic>
        <p:nvPicPr>
          <p:cNvPr id="327" name="Google Shape;327;g26033db07fd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687575"/>
            <a:ext cx="11887200" cy="345162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26033db07fd_0_100"/>
          <p:cNvSpPr txBox="1"/>
          <p:nvPr/>
        </p:nvSpPr>
        <p:spPr>
          <a:xfrm>
            <a:off x="949750" y="2071750"/>
            <a:ext cx="3816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33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First, the shift register has no inputs set</a:t>
            </a:r>
            <a:r>
              <a:rPr b="0" i="0" lang="en-US" sz="1300" u="none" cap="none" strike="noStrike">
                <a:solidFill>
                  <a:srgbClr val="0033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6033db07fd_0_10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How does it work?</a:t>
            </a:r>
            <a:endParaRPr b="1"/>
          </a:p>
        </p:txBody>
      </p:sp>
      <p:sp>
        <p:nvSpPr>
          <p:cNvPr id="334" name="Google Shape;334;g26033db07fd_0_108"/>
          <p:cNvSpPr txBox="1"/>
          <p:nvPr/>
        </p:nvSpPr>
        <p:spPr>
          <a:xfrm>
            <a:off x="949750" y="2071750"/>
            <a:ext cx="93018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33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Then, we set the Data to 1. However, since the clock is still at 0, no data will be transferred into the shift register.</a:t>
            </a:r>
            <a:endParaRPr b="1" i="0" sz="1300" u="none" cap="none" strike="noStrike">
              <a:solidFill>
                <a:srgbClr val="0033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33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g26033db07fd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609050"/>
            <a:ext cx="11887200" cy="336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6033db07fd_0_1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How does it work?</a:t>
            </a:r>
            <a:endParaRPr b="1"/>
          </a:p>
        </p:txBody>
      </p:sp>
      <p:sp>
        <p:nvSpPr>
          <p:cNvPr id="341" name="Google Shape;341;g26033db07fd_0_116"/>
          <p:cNvSpPr txBox="1"/>
          <p:nvPr/>
        </p:nvSpPr>
        <p:spPr>
          <a:xfrm>
            <a:off x="949750" y="2071750"/>
            <a:ext cx="93018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33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When the Clock is set to 1, each flip flop stores the data signal and outputs it to the Q output. Flip-flops are </a:t>
            </a:r>
            <a:r>
              <a:rPr b="1" i="1" lang="en-US" sz="1300" u="none" cap="none" strike="noStrike">
                <a:solidFill>
                  <a:srgbClr val="003349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edge triggered</a:t>
            </a:r>
            <a:r>
              <a:rPr b="1" i="0" lang="en-US" sz="1300" u="none" cap="none" strike="noStrike">
                <a:solidFill>
                  <a:srgbClr val="0033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meaning they transfer data to the output Q only when the clock changes from 0 to 1.</a:t>
            </a:r>
            <a:endParaRPr b="1" i="0" sz="1300" u="none" cap="none" strike="noStrike">
              <a:solidFill>
                <a:srgbClr val="0033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33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g26033db07fd_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868550"/>
            <a:ext cx="11887200" cy="3188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9a30b448b_0_0"/>
          <p:cNvSpPr txBox="1"/>
          <p:nvPr>
            <p:ph idx="1" type="body"/>
          </p:nvPr>
        </p:nvSpPr>
        <p:spPr>
          <a:xfrm>
            <a:off x="1117600" y="1825625"/>
            <a:ext cx="9766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VCC</a:t>
            </a:r>
            <a:r>
              <a:rPr lang="en-US"/>
              <a:t> - Voltage Common Collector = the voltage of the source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GND</a:t>
            </a:r>
            <a:r>
              <a:rPr lang="en-US"/>
              <a:t> - Ground = the reference value for the current in the circuit (in our case)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100"/>
              <a:t>For more details of different types of ground check the following article </a:t>
            </a:r>
            <a:r>
              <a:rPr lang="en-US" sz="2100" u="sng">
                <a:solidFill>
                  <a:schemeClr val="hlink"/>
                </a:solidFill>
                <a:hlinkClick r:id="rId3"/>
              </a:rPr>
              <a:t>https://www.autodesk.com/products/eagle/blog/how-does-ground-work-in-electronics/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Ax </a:t>
            </a:r>
            <a:r>
              <a:rPr lang="en-US"/>
              <a:t>(e.g. A0)</a:t>
            </a:r>
            <a:r>
              <a:rPr b="1" lang="en-US"/>
              <a:t> </a:t>
            </a:r>
            <a:r>
              <a:rPr lang="en-US"/>
              <a:t>- analogic pin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Dx </a:t>
            </a:r>
            <a:r>
              <a:rPr lang="en-US"/>
              <a:t>(e.g.D12)</a:t>
            </a:r>
            <a:r>
              <a:rPr b="1" lang="en-US"/>
              <a:t> </a:t>
            </a:r>
            <a:r>
              <a:rPr lang="en-US"/>
              <a:t>- digital pin</a:t>
            </a:r>
            <a:endParaRPr/>
          </a:p>
        </p:txBody>
      </p:sp>
      <p:sp>
        <p:nvSpPr>
          <p:cNvPr id="107" name="Google Shape;107;gf9a30b448b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Basic Notations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6033db07fd_0_1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How does it work?</a:t>
            </a:r>
            <a:endParaRPr b="1"/>
          </a:p>
        </p:txBody>
      </p:sp>
      <p:sp>
        <p:nvSpPr>
          <p:cNvPr id="348" name="Google Shape;348;g26033db07fd_0_124"/>
          <p:cNvSpPr txBox="1"/>
          <p:nvPr/>
        </p:nvSpPr>
        <p:spPr>
          <a:xfrm>
            <a:off x="949750" y="2071750"/>
            <a:ext cx="93018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33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Next, we set the data to 0, and then trigger the clock again. The Q1 Output will receive the new value of the Data, which is 0, but the Flip Flop B will transfer the 1 from the output of the first Flip Flop to its output.</a:t>
            </a:r>
            <a:endParaRPr b="1" i="0" sz="1300" u="none" cap="none" strike="noStrike">
              <a:solidFill>
                <a:srgbClr val="0033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33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g26033db07fd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020950"/>
            <a:ext cx="11887200" cy="3211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6033db07fd_0_1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How does it work?</a:t>
            </a:r>
            <a:endParaRPr b="1"/>
          </a:p>
        </p:txBody>
      </p:sp>
      <p:sp>
        <p:nvSpPr>
          <p:cNvPr id="355" name="Google Shape;355;g26033db07fd_0_132"/>
          <p:cNvSpPr txBox="1"/>
          <p:nvPr/>
        </p:nvSpPr>
        <p:spPr>
          <a:xfrm>
            <a:off x="949750" y="2071750"/>
            <a:ext cx="93018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33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 the next clock trigger, the Flip Flop B will transfer the 0 from its input to the Q2 output, while the Flip Flop C will get the 1 from its input and will transfer to its output Q3. The shifting pattern begins to emerge.</a:t>
            </a:r>
            <a:endParaRPr b="1" i="0" sz="1300" u="none" cap="none" strike="noStrike">
              <a:solidFill>
                <a:srgbClr val="0033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33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g26033db07fd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944750"/>
            <a:ext cx="11887200" cy="3157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6033db07fd_0_1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How does it work?</a:t>
            </a:r>
            <a:endParaRPr b="1"/>
          </a:p>
        </p:txBody>
      </p:sp>
      <p:sp>
        <p:nvSpPr>
          <p:cNvPr id="362" name="Google Shape;362;g26033db07fd_0_143"/>
          <p:cNvSpPr txBox="1"/>
          <p:nvPr/>
        </p:nvSpPr>
        <p:spPr>
          <a:xfrm>
            <a:off x="949750" y="2071750"/>
            <a:ext cx="93018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33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Finally, in the next clock edge, the Q4 will be set to 0, completing the shifting of the one bit that initially started as input.</a:t>
            </a:r>
            <a:endParaRPr b="1" i="0" sz="1300" u="none" cap="none" strike="noStrike">
              <a:solidFill>
                <a:srgbClr val="0033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33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g26033db07fd_0_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868550"/>
            <a:ext cx="11887200" cy="3165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6033db07fd_0_1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How does it work?</a:t>
            </a:r>
            <a:endParaRPr b="1"/>
          </a:p>
        </p:txBody>
      </p:sp>
      <p:sp>
        <p:nvSpPr>
          <p:cNvPr id="369" name="Google Shape;369;g26033db07fd_0_151"/>
          <p:cNvSpPr txBox="1"/>
          <p:nvPr/>
        </p:nvSpPr>
        <p:spPr>
          <a:xfrm>
            <a:off x="949750" y="2071750"/>
            <a:ext cx="9301800" cy="20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0033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latch is a digital component that stores a bit for future use. When the clock is set to 1, the previously set input value is transferred to the output.</a:t>
            </a:r>
            <a:endParaRPr b="1" i="0" sz="1300" u="none" cap="none" strike="noStrike">
              <a:solidFill>
                <a:srgbClr val="0033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33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33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33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g26033db07fd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4017" y="2853275"/>
            <a:ext cx="8183974" cy="32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6033db07fd_0_17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Back to 74HC595</a:t>
            </a:r>
            <a:endParaRPr b="1"/>
          </a:p>
        </p:txBody>
      </p:sp>
      <p:sp>
        <p:nvSpPr>
          <p:cNvPr id="376" name="Google Shape;376;g26033db07fd_0_178"/>
          <p:cNvSpPr txBox="1"/>
          <p:nvPr>
            <p:ph idx="1" type="body"/>
          </p:nvPr>
        </p:nvSpPr>
        <p:spPr>
          <a:xfrm>
            <a:off x="838200" y="1825625"/>
            <a:ext cx="7240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7" name="Google Shape;377;g26033db07fd_0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63" y="1690825"/>
            <a:ext cx="3324225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6033db07fd_0_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7700" y="4512300"/>
            <a:ext cx="2827975" cy="21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26033db07fd_0_1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450" y="1372050"/>
            <a:ext cx="10887075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6033db07fd_0_2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Back to 74HC595</a:t>
            </a:r>
            <a:endParaRPr b="1"/>
          </a:p>
        </p:txBody>
      </p:sp>
      <p:sp>
        <p:nvSpPr>
          <p:cNvPr id="385" name="Google Shape;385;g26033db07fd_0_210"/>
          <p:cNvSpPr txBox="1"/>
          <p:nvPr>
            <p:ph idx="1" type="body"/>
          </p:nvPr>
        </p:nvSpPr>
        <p:spPr>
          <a:xfrm>
            <a:off x="838200" y="1825625"/>
            <a:ext cx="7240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86" name="Google Shape;386;g26033db07fd_0_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4501" y="1355725"/>
            <a:ext cx="7442999" cy="498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033db07fd_0_18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Daisy chaining</a:t>
            </a:r>
            <a:endParaRPr b="1"/>
          </a:p>
        </p:txBody>
      </p:sp>
      <p:sp>
        <p:nvSpPr>
          <p:cNvPr id="392" name="Google Shape;392;g26033db07fd_0_186"/>
          <p:cNvSpPr txBox="1"/>
          <p:nvPr>
            <p:ph idx="1" type="body"/>
          </p:nvPr>
        </p:nvSpPr>
        <p:spPr>
          <a:xfrm>
            <a:off x="838200" y="1825625"/>
            <a:ext cx="7240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93" name="Google Shape;393;g26033db07fd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690834"/>
            <a:ext cx="11131175" cy="33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6033db07fd_0_19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Daisy chaining</a:t>
            </a:r>
            <a:endParaRPr b="1"/>
          </a:p>
        </p:txBody>
      </p:sp>
      <p:sp>
        <p:nvSpPr>
          <p:cNvPr id="399" name="Google Shape;399;g26033db07fd_0_195"/>
          <p:cNvSpPr txBox="1"/>
          <p:nvPr>
            <p:ph idx="1" type="body"/>
          </p:nvPr>
        </p:nvSpPr>
        <p:spPr>
          <a:xfrm>
            <a:off x="838200" y="1825625"/>
            <a:ext cx="10948800" cy="42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How do PISO work, though?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d4dab7b01_1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Links</a:t>
            </a:r>
            <a:endParaRPr/>
          </a:p>
        </p:txBody>
      </p:sp>
      <p:sp>
        <p:nvSpPr>
          <p:cNvPr id="405" name="Google Shape;405;gfd4dab7b01_1_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18859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Persistence of vision: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https://en.wikipedia.org/wiki/Persistence_of_vision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630"/>
              <a:buNone/>
            </a:pPr>
            <a:r>
              <a:rPr lang="en-US"/>
              <a:t> </a:t>
            </a:r>
            <a:endParaRPr/>
          </a:p>
          <a:p>
            <a:pPr indent="-18859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Multiplexing: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https://en.wikipedia.org/wiki/Multiplexing</a:t>
            </a:r>
            <a:r>
              <a:rPr lang="en-US"/>
              <a:t> 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630"/>
              <a:buNone/>
            </a:pPr>
            <a:r>
              <a:t/>
            </a:r>
            <a:endParaRPr/>
          </a:p>
          <a:p>
            <a:pPr indent="-18859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Shift register on arduino.cc (with daisy chain):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https://www.arduino.cc/en/Tutorial/Foundations/ShiftOut</a:t>
            </a:r>
            <a:r>
              <a:rPr lang="en-US"/>
              <a:t>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630"/>
              <a:buNone/>
            </a:pPr>
            <a:r>
              <a:t/>
            </a:r>
            <a:endParaRPr/>
          </a:p>
          <a:p>
            <a:pPr indent="-18859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Shiftout function: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https://www.arduino.cc/reference/en/language/functions/advanced-io/shiftout/</a:t>
            </a:r>
            <a:r>
              <a:rPr lang="en-US"/>
              <a:t>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630"/>
              <a:buNone/>
            </a:pPr>
            <a:r>
              <a:t/>
            </a:r>
            <a:endParaRPr/>
          </a:p>
          <a:p>
            <a:pPr indent="-18859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Good explanation of shift register on youtube (highly recommended):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https://www.youtube.com/watch?v=Ys2fu4NINrA</a:t>
            </a:r>
            <a:r>
              <a:rPr lang="en-US"/>
              <a:t>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630"/>
              <a:buNone/>
            </a:pPr>
            <a:r>
              <a:t/>
            </a:r>
            <a:endParaRPr/>
          </a:p>
          <a:p>
            <a:pPr indent="-18859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Datasheet on 74HC595: </a:t>
            </a:r>
            <a:r>
              <a:rPr lang="en-US" u="sng">
                <a:solidFill>
                  <a:schemeClr val="hlink"/>
                </a:solidFill>
                <a:hlinkClick r:id="rId8"/>
              </a:rPr>
              <a:t>https://www.diodes.com/assets/Datasheets/74HC595.pdf</a:t>
            </a:r>
            <a:endParaRPr/>
          </a:p>
          <a:p>
            <a:pPr indent="-188595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9"/>
              </a:rPr>
              <a:t>https://www.youtube.com/watch?v=fYAlE1u5rno</a:t>
            </a:r>
            <a:r>
              <a:rPr lang="en-US"/>
              <a:t> 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7563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4285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d5bacaa6b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7 segment display</a:t>
            </a:r>
            <a:endParaRPr/>
          </a:p>
        </p:txBody>
      </p:sp>
      <p:sp>
        <p:nvSpPr>
          <p:cNvPr id="113" name="Google Shape;113;gfd5bacaa6b_0_0"/>
          <p:cNvSpPr txBox="1"/>
          <p:nvPr>
            <p:ph idx="1" type="body"/>
          </p:nvPr>
        </p:nvSpPr>
        <p:spPr>
          <a:xfrm>
            <a:off x="838200" y="181917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are they?</a:t>
            </a:r>
            <a:endParaRPr/>
          </a:p>
        </p:txBody>
      </p:sp>
      <p:pic>
        <p:nvPicPr>
          <p:cNvPr id="114" name="Google Shape;114;gfd5bacaa6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6873" y="1549975"/>
            <a:ext cx="3538250" cy="4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d5bacaa6b_0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7 Segment display</a:t>
            </a:r>
            <a:endParaRPr b="1"/>
          </a:p>
        </p:txBody>
      </p:sp>
      <p:pic>
        <p:nvPicPr>
          <p:cNvPr id="120" name="Google Shape;120;gfd5bacaa6b_0_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1371" y="2617617"/>
            <a:ext cx="6054600" cy="35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fd5bacaa6b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9595" y="2389141"/>
            <a:ext cx="4612920" cy="375250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fd5bacaa6b_0_6"/>
          <p:cNvSpPr txBox="1"/>
          <p:nvPr/>
        </p:nvSpPr>
        <p:spPr>
          <a:xfrm>
            <a:off x="838200" y="1785630"/>
            <a:ext cx="1015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bunch of LED’s (how many?) connected in a similar way to the RGB: common anode or common cathode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d5bacaa6b_0_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4 digit 7 segment display</a:t>
            </a:r>
            <a:endParaRPr/>
          </a:p>
        </p:txBody>
      </p:sp>
      <p:sp>
        <p:nvSpPr>
          <p:cNvPr id="128" name="Google Shape;128;gfd5bacaa6b_0_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9" name="Google Shape;129;gfd5bacaa6b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9502" y="1452279"/>
            <a:ext cx="5997551" cy="509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033db07fd_0_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4 digit 7 segment display</a:t>
            </a:r>
            <a:endParaRPr/>
          </a:p>
        </p:txBody>
      </p:sp>
      <p:sp>
        <p:nvSpPr>
          <p:cNvPr id="135" name="Google Shape;135;g26033db07fd_0_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6" name="Google Shape;136;g26033db07fd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650" y="1825613"/>
            <a:ext cx="10734675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033db07fd_0_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4 digit 7 segment display (Common Anode)</a:t>
            </a:r>
            <a:endParaRPr/>
          </a:p>
        </p:txBody>
      </p:sp>
      <p:sp>
        <p:nvSpPr>
          <p:cNvPr id="142" name="Google Shape;142;g26033db07fd_0_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3" name="Google Shape;143;g26033db07fd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99" y="2140524"/>
            <a:ext cx="11145275" cy="35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96C5E0EFD45A41BAE1930261B7EAAC" ma:contentTypeVersion="11" ma:contentTypeDescription="Create a new document." ma:contentTypeScope="" ma:versionID="35d6d7855d28db84f5b73fd926aa502c">
  <xsd:schema xmlns:xsd="http://www.w3.org/2001/XMLSchema" xmlns:xs="http://www.w3.org/2001/XMLSchema" xmlns:p="http://schemas.microsoft.com/office/2006/metadata/properties" xmlns:ns2="01e14256-7e3b-40de-a164-22bb769e3f96" xmlns:ns3="87b9a8d8-25bc-48b3-af1a-2a071e6b1cb5" targetNamespace="http://schemas.microsoft.com/office/2006/metadata/properties" ma:root="true" ma:fieldsID="8afa6d38e439abdafbc25d2d86e08843" ns2:_="" ns3:_="">
    <xsd:import namespace="01e14256-7e3b-40de-a164-22bb769e3f96"/>
    <xsd:import namespace="87b9a8d8-25bc-48b3-af1a-2a071e6b1c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14256-7e3b-40de-a164-22bb769e3f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b9a8d8-25bc-48b3-af1a-2a071e6b1cb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66b23c82-b81d-4624-a0e7-e005bfe2a524}" ma:internalName="TaxCatchAll" ma:showField="CatchAllData" ma:web="87b9a8d8-25bc-48b3-af1a-2a071e6b1c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7b9a8d8-25bc-48b3-af1a-2a071e6b1cb5" xsi:nil="true"/>
    <lcf76f155ced4ddcb4097134ff3c332f xmlns="01e14256-7e3b-40de-a164-22bb769e3f9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696A15B-6A1C-4DB5-8DCE-F23F476D8C74}"/>
</file>

<file path=customXml/itemProps2.xml><?xml version="1.0" encoding="utf-8"?>
<ds:datastoreItem xmlns:ds="http://schemas.openxmlformats.org/officeDocument/2006/customXml" ds:itemID="{36B9B109-CFE3-48DC-975B-6F74973662E9}"/>
</file>

<file path=customXml/itemProps3.xml><?xml version="1.0" encoding="utf-8"?>
<ds:datastoreItem xmlns:ds="http://schemas.openxmlformats.org/officeDocument/2006/customXml" ds:itemID="{59DCB69D-D33E-49E5-8ED4-2E645F608289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Andrei Dumitriu</dc:creator>
  <dcterms:created xsi:type="dcterms:W3CDTF">2019-10-29T18:21:13Z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0x010100C596C5E0EFD45A41BAE1930261B7EAAC</vt:lpwstr>
  </property>
</Properties>
</file>